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This presentation outlines a structured approach to selecting the right Claude model. We'll focus on balancing key factors like capabilities, speed, and cost to meet specific application needs.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Before selecting a Claude model, clearly define your core criteria. These factors will guide your evaluation and ensure the model aligns with your application's operational demands and budget.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There are two main strategies for initial model selection. One involves starting with a cost-effective model like Claude Haiku 4.5 to quickly prototype and test basic functionality. This approach is ideal for many common applications and helps manage development costs.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This matrix helps identify which Claude model best suits specific needs. Sonnet 4.5 excels in complex agent tasks and coding, while Opus 4.5 offers maximum intelligence for highly specialized applications.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Deciding to upgrade models requires a systematic approach. Establish robust benchmark tests with actual data to objectively compare model performance. This ensures any transition is justified by tangible improvements.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In summary, model selection is a strategic decision balancing core criteria. Choose an initial approach, then rigorously evaluate upgrades through benchmarking and real-world data to optimize performance and efficiency.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109728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365760" y="1188720"/>
            <a:ext cx="73152" cy="2286000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640080" y="1097280"/>
            <a:ext cx="7772400" cy="1463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4000" b="1">
                <a:solidFill>
                  <a:srgbClr val="1C1C1C"/>
                </a:solidFill>
                <a:latin typeface="Georgia"/>
              </a:defRPr>
            </a:pPr>
            <a:r>
              <a:t>Choosing the right model</a:t>
            </a:r>
          </a:p>
        </p:txBody>
      </p:sp>
      <p:sp>
        <p:nvSpPr>
          <p:cNvPr id="5" name="Rectangle 4"/>
          <p:cNvSpPr/>
          <p:nvPr/>
        </p:nvSpPr>
        <p:spPr>
          <a:xfrm>
            <a:off x="640080" y="4206240"/>
            <a:ext cx="2743200" cy="36576"/>
          </a:xfrm>
          <a:prstGeom prst="rect">
            <a:avLst/>
          </a:prstGeom>
          <a:solidFill>
            <a:srgbClr val="1E5D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4864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 b="1">
                <a:solidFill>
                  <a:srgbClr val="1C1C1C"/>
                </a:solidFill>
                <a:latin typeface="Georgia"/>
              </a:defRPr>
            </a:pPr>
            <a:r>
              <a:t>Claude Model Selection Matrix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960120"/>
            <a:ext cx="1371600" cy="27432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38404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✓ Use Claude Sonnet 4.5 for complex agents, coding.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★ Select Sonnet 4.5 for superior tool orchestration.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◆ Choose Claude Opus 4.5 for maximum intelligence.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➜ Apply Opus 4.5 to complex, specialized tasks.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C1C1C"/>
                </a:solidFill>
                <a:latin typeface="Georgia"/>
              </a:defRPr>
            </a:pPr>
            <a:r>
              <a:t>Decide on Model Upgrades</a:t>
            </a:r>
          </a:p>
        </p:txBody>
      </p:sp>
      <p:pic>
        <p:nvPicPr>
          <p:cNvPr id="3" name="Picture 2" descr="5-decide-on-model-upgrad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799" y="1280160"/>
            <a:ext cx="4194401" cy="31318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4594859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1C1C1C"/>
                </a:solidFill>
                <a:latin typeface="Verdana"/>
              </a:defRPr>
            </a:pPr>
            <a:r>
              <a:t>Infographic for Decide on Model Upgrades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4864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 b="1">
                <a:solidFill>
                  <a:srgbClr val="1C1C1C"/>
                </a:solidFill>
                <a:latin typeface="Georgia"/>
              </a:defRPr>
            </a:pPr>
            <a:r>
              <a:t>Decide on Model Upgrades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960120"/>
            <a:ext cx="1371600" cy="27432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38404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✓ Develop specific benchmark tests for your application.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★ Conduct testing using actual prompts and real-world data.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◆ Compare model performance across accuracy and quality.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➜ Evaluate handling of edge cases for robust decisions.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C1C1C"/>
                </a:solidFill>
                <a:latin typeface="Georgia"/>
              </a:defRPr>
            </a:pPr>
            <a:r>
              <a:t>Key Takeaways</a:t>
            </a:r>
          </a:p>
        </p:txBody>
      </p:sp>
      <p:pic>
        <p:nvPicPr>
          <p:cNvPr id="3" name="Picture 2" descr="key-takeaway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799" y="1280160"/>
            <a:ext cx="4194401" cy="31318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4594859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1C1C1C"/>
                </a:solidFill>
                <a:latin typeface="Verdana"/>
              </a:defRPr>
            </a:pPr>
            <a:r>
              <a:t>Infographic for Key Takeaways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4864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 b="1">
                <a:solidFill>
                  <a:srgbClr val="1C1C1C"/>
                </a:solidFill>
                <a:latin typeface="Georgia"/>
              </a:defRPr>
            </a:pPr>
            <a:r>
              <a:t>Key Takeaways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960120"/>
            <a:ext cx="1371600" cy="27432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38404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✓ Balance model capabilities, speed, and cost factors.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★ Start with cost-effective (Haiku) or highly capable (Sonnet).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◆ Conduct rigorous benchmarking with actual data.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➜ Compare accuracy, quality, edge cases, and total cost.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C1C1C"/>
                </a:solidFill>
                <a:latin typeface="Georgia"/>
              </a:defRPr>
            </a:pPr>
            <a:r>
              <a:t>Choosing the right model</a:t>
            </a:r>
          </a:p>
        </p:txBody>
      </p:sp>
      <p:pic>
        <p:nvPicPr>
          <p:cNvPr id="3" name="Picture 2" descr="cov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751" y="1280160"/>
            <a:ext cx="6266497" cy="349757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4864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 b="1">
                <a:solidFill>
                  <a:srgbClr val="1C1C1C"/>
                </a:solidFill>
                <a:latin typeface="Georgia"/>
              </a:defRPr>
            </a:pPr>
            <a:r>
              <a:t>Agenda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960120"/>
            <a:ext cx="1371600" cy="27432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38404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✓ Introduction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★ Establish Key Selection Criteria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◆ Approaches to Initial Model Selection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➜ Claude Model Selection Matrix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● Decide on Model Upgrades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■ Key Takeaways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4864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 b="1">
                <a:solidFill>
                  <a:srgbClr val="1C1C1C"/>
                </a:solidFill>
                <a:latin typeface="Georgia"/>
              </a:defRPr>
            </a:pPr>
            <a:r>
              <a:t>Introduction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960120"/>
            <a:ext cx="1371600" cy="27432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38404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✓ Balance model capabilities with speed and cost.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★ Choose optimal Claude model for your application.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◆ Guide structured decision-making based on requirements.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C1C1C"/>
                </a:solidFill>
                <a:latin typeface="Georgia"/>
              </a:defRPr>
            </a:pPr>
            <a:r>
              <a:t>Establish Key Selection Criteria</a:t>
            </a:r>
          </a:p>
        </p:txBody>
      </p:sp>
      <p:pic>
        <p:nvPicPr>
          <p:cNvPr id="3" name="Picture 2" descr="2-establish-key-selection-criteri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799" y="1280160"/>
            <a:ext cx="4194401" cy="31318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4594859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1C1C1C"/>
                </a:solidFill>
                <a:latin typeface="Verdana"/>
              </a:defRPr>
            </a:pPr>
            <a:r>
              <a:t>Infographic for Establish Key Selection Criteria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4864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 b="1">
                <a:solidFill>
                  <a:srgbClr val="1C1C1C"/>
                </a:solidFill>
                <a:latin typeface="Georgia"/>
              </a:defRPr>
            </a:pPr>
            <a:r>
              <a:t>Establish Key Selection Criteria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960120"/>
            <a:ext cx="1371600" cy="27432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38404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✓ Define precise model capabilities for application needs.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★ Determine required response speed and processing latency.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◆ Establish clear financial constraints and cost per token.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C1C1C"/>
                </a:solidFill>
                <a:latin typeface="Georgia"/>
              </a:defRPr>
            </a:pPr>
            <a:r>
              <a:t>Approaches to Initial Model Selection</a:t>
            </a:r>
          </a:p>
        </p:txBody>
      </p:sp>
      <p:pic>
        <p:nvPicPr>
          <p:cNvPr id="3" name="Picture 2" descr="3-approaches-to-initial-model-selec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799" y="1280160"/>
            <a:ext cx="4194401" cy="31318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4594859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1C1C1C"/>
                </a:solidFill>
                <a:latin typeface="Verdana"/>
              </a:defRPr>
            </a:pPr>
            <a:r>
              <a:t>Infographic for Approaches to Initial Model Selection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4864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 b="1">
                <a:solidFill>
                  <a:srgbClr val="1C1C1C"/>
                </a:solidFill>
                <a:latin typeface="Georgia"/>
              </a:defRPr>
            </a:pPr>
            <a:r>
              <a:t>Approaches to Initial Model Selection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960120"/>
            <a:ext cx="1371600" cy="27432"/>
          </a:xfrm>
          <a:prstGeom prst="rect">
            <a:avLst/>
          </a:prstGeom>
          <a:solidFill>
            <a:srgbClr val="D76B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457200" y="1097280"/>
            <a:ext cx="8229600" cy="3840480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✓ Begin with cost-effective models, e.g., Claude Haiku 4.5.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★ Prioritize rapid iteration and economical development.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◆ Test thoroughly for suitability and initial performance.</a:t>
            </a:r>
          </a:p>
          <a:p>
            <a:pPr>
              <a:lnSpc>
                <a:spcPts val="2400"/>
              </a:lnSpc>
              <a:spcAft>
                <a:spcPts val="1000"/>
              </a:spcAft>
              <a:defRPr sz="1800">
                <a:solidFill>
                  <a:srgbClr val="1C1C1C"/>
                </a:solidFill>
                <a:latin typeface="Verdana"/>
              </a:defRPr>
            </a:pPr>
            <a:r>
              <a:t>➜ Upgrade only if specific capability gaps arise.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C1C1C"/>
                </a:solidFill>
                <a:latin typeface="Georgia"/>
              </a:defRPr>
            </a:pPr>
            <a:r>
              <a:t>Claude Model Selection Matrix</a:t>
            </a:r>
          </a:p>
        </p:txBody>
      </p:sp>
      <p:pic>
        <p:nvPicPr>
          <p:cNvPr id="3" name="Picture 2" descr="4-claude-model-selection-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4799" y="1280160"/>
            <a:ext cx="4194401" cy="31318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4594859"/>
            <a:ext cx="82296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400" i="1">
                <a:solidFill>
                  <a:srgbClr val="1C1C1C"/>
                </a:solidFill>
                <a:latin typeface="Verdana"/>
              </a:defRPr>
            </a:pPr>
            <a:r>
              <a:t>Infographic for Claude Model Selection Matrix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